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81" r:id="rId4"/>
    <p:sldId id="282" r:id="rId5"/>
    <p:sldId id="268" r:id="rId6"/>
    <p:sldId id="261" r:id="rId7"/>
    <p:sldId id="279" r:id="rId8"/>
    <p:sldId id="267" r:id="rId9"/>
    <p:sldId id="280" r:id="rId10"/>
    <p:sldId id="269" r:id="rId11"/>
    <p:sldId id="270" r:id="rId12"/>
    <p:sldId id="271" r:id="rId13"/>
  </p:sldIdLst>
  <p:sldSz cx="7704138" cy="10837863"/>
  <p:notesSz cx="6858000" cy="9144000"/>
  <p:defaultTextStyle>
    <a:defPPr>
      <a:defRPr lang="zh-TW"/>
    </a:defPPr>
    <a:lvl1pPr marL="0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5663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1326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6990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2653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8316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3979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9642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5306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414">
          <p15:clr>
            <a:srgbClr val="A4A3A4"/>
          </p15:clr>
        </p15:guide>
        <p15:guide id="4" pos="24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4660"/>
  </p:normalViewPr>
  <p:slideViewPr>
    <p:cSldViewPr>
      <p:cViewPr varScale="1">
        <p:scale>
          <a:sx n="54" d="100"/>
          <a:sy n="54" d="100"/>
        </p:scale>
        <p:origin x="2988" y="96"/>
      </p:cViewPr>
      <p:guideLst>
        <p:guide orient="horz" pos="3120"/>
        <p:guide pos="2160"/>
        <p:guide orient="horz" pos="3414"/>
        <p:guide pos="24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E4A63-145B-4DE9-9025-00B3BE30F897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1388" y="685800"/>
            <a:ext cx="2435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456D4-8F08-403F-A68E-077F464767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27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5663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1326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6990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2653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8316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3979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9642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5306" algn="l" defTabSz="10113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11388" y="685800"/>
            <a:ext cx="2435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56D4-8F08-403F-A68E-077F4647676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8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7811" y="3366764"/>
            <a:ext cx="6548517" cy="23231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5621" y="6141456"/>
            <a:ext cx="5392897" cy="27696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83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32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189124" y="627191"/>
            <a:ext cx="1300074" cy="133566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88906" y="627191"/>
            <a:ext cx="3771818" cy="133566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30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1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574" y="6964332"/>
            <a:ext cx="6548517" cy="215252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574" y="4593550"/>
            <a:ext cx="6548517" cy="237078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56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13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6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226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83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33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96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4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58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88906" y="3652763"/>
            <a:ext cx="2535945" cy="103310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953254" y="3652763"/>
            <a:ext cx="2535945" cy="103310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77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207" y="434016"/>
            <a:ext cx="6933724" cy="18063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5207" y="2425976"/>
            <a:ext cx="3403999" cy="101103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663" indent="0">
              <a:buNone/>
              <a:defRPr sz="2200" b="1"/>
            </a:lvl2pPr>
            <a:lvl3pPr marL="1011326" indent="0">
              <a:buNone/>
              <a:defRPr sz="2000" b="1"/>
            </a:lvl3pPr>
            <a:lvl4pPr marL="1516990" indent="0">
              <a:buNone/>
              <a:defRPr sz="1800" b="1"/>
            </a:lvl4pPr>
            <a:lvl5pPr marL="2022653" indent="0">
              <a:buNone/>
              <a:defRPr sz="1800" b="1"/>
            </a:lvl5pPr>
            <a:lvl6pPr marL="2528316" indent="0">
              <a:buNone/>
              <a:defRPr sz="1800" b="1"/>
            </a:lvl6pPr>
            <a:lvl7pPr marL="3033979" indent="0">
              <a:buNone/>
              <a:defRPr sz="1800" b="1"/>
            </a:lvl7pPr>
            <a:lvl8pPr marL="3539642" indent="0">
              <a:buNone/>
              <a:defRPr sz="1800" b="1"/>
            </a:lvl8pPr>
            <a:lvl9pPr marL="4045306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5207" y="3437007"/>
            <a:ext cx="3403999" cy="624431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913596" y="2425976"/>
            <a:ext cx="3405336" cy="101103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663" indent="0">
              <a:buNone/>
              <a:defRPr sz="2200" b="1"/>
            </a:lvl2pPr>
            <a:lvl3pPr marL="1011326" indent="0">
              <a:buNone/>
              <a:defRPr sz="2000" b="1"/>
            </a:lvl3pPr>
            <a:lvl4pPr marL="1516990" indent="0">
              <a:buNone/>
              <a:defRPr sz="1800" b="1"/>
            </a:lvl4pPr>
            <a:lvl5pPr marL="2022653" indent="0">
              <a:buNone/>
              <a:defRPr sz="1800" b="1"/>
            </a:lvl5pPr>
            <a:lvl6pPr marL="2528316" indent="0">
              <a:buNone/>
              <a:defRPr sz="1800" b="1"/>
            </a:lvl6pPr>
            <a:lvl7pPr marL="3033979" indent="0">
              <a:buNone/>
              <a:defRPr sz="1800" b="1"/>
            </a:lvl7pPr>
            <a:lvl8pPr marL="3539642" indent="0">
              <a:buNone/>
              <a:defRPr sz="1800" b="1"/>
            </a:lvl8pPr>
            <a:lvl9pPr marL="4045306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913596" y="3437007"/>
            <a:ext cx="3405336" cy="624431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45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82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0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207" y="431507"/>
            <a:ext cx="2534609" cy="18364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2104" y="431509"/>
            <a:ext cx="4306828" cy="92498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5207" y="2267924"/>
            <a:ext cx="2534609" cy="7413400"/>
          </a:xfrm>
        </p:spPr>
        <p:txBody>
          <a:bodyPr/>
          <a:lstStyle>
            <a:lvl1pPr marL="0" indent="0">
              <a:buNone/>
              <a:defRPr sz="1500"/>
            </a:lvl1pPr>
            <a:lvl2pPr marL="505663" indent="0">
              <a:buNone/>
              <a:defRPr sz="1300"/>
            </a:lvl2pPr>
            <a:lvl3pPr marL="1011326" indent="0">
              <a:buNone/>
              <a:defRPr sz="1100"/>
            </a:lvl3pPr>
            <a:lvl4pPr marL="1516990" indent="0">
              <a:buNone/>
              <a:defRPr sz="1000"/>
            </a:lvl4pPr>
            <a:lvl5pPr marL="2022653" indent="0">
              <a:buNone/>
              <a:defRPr sz="1000"/>
            </a:lvl5pPr>
            <a:lvl6pPr marL="2528316" indent="0">
              <a:buNone/>
              <a:defRPr sz="1000"/>
            </a:lvl6pPr>
            <a:lvl7pPr marL="3033979" indent="0">
              <a:buNone/>
              <a:defRPr sz="1000"/>
            </a:lvl7pPr>
            <a:lvl8pPr marL="3539642" indent="0">
              <a:buNone/>
              <a:defRPr sz="1000"/>
            </a:lvl8pPr>
            <a:lvl9pPr marL="4045306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84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0065" y="7586504"/>
            <a:ext cx="4622483" cy="8956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10065" y="968383"/>
            <a:ext cx="4622483" cy="6502718"/>
          </a:xfrm>
        </p:spPr>
        <p:txBody>
          <a:bodyPr/>
          <a:lstStyle>
            <a:lvl1pPr marL="0" indent="0">
              <a:buNone/>
              <a:defRPr sz="3500"/>
            </a:lvl1pPr>
            <a:lvl2pPr marL="505663" indent="0">
              <a:buNone/>
              <a:defRPr sz="3100"/>
            </a:lvl2pPr>
            <a:lvl3pPr marL="1011326" indent="0">
              <a:buNone/>
              <a:defRPr sz="2700"/>
            </a:lvl3pPr>
            <a:lvl4pPr marL="1516990" indent="0">
              <a:buNone/>
              <a:defRPr sz="2200"/>
            </a:lvl4pPr>
            <a:lvl5pPr marL="2022653" indent="0">
              <a:buNone/>
              <a:defRPr sz="2200"/>
            </a:lvl5pPr>
            <a:lvl6pPr marL="2528316" indent="0">
              <a:buNone/>
              <a:defRPr sz="2200"/>
            </a:lvl6pPr>
            <a:lvl7pPr marL="3033979" indent="0">
              <a:buNone/>
              <a:defRPr sz="2200"/>
            </a:lvl7pPr>
            <a:lvl8pPr marL="3539642" indent="0">
              <a:buNone/>
              <a:defRPr sz="2200"/>
            </a:lvl8pPr>
            <a:lvl9pPr marL="4045306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10065" y="8482135"/>
            <a:ext cx="4622483" cy="1271942"/>
          </a:xfrm>
        </p:spPr>
        <p:txBody>
          <a:bodyPr/>
          <a:lstStyle>
            <a:lvl1pPr marL="0" indent="0">
              <a:buNone/>
              <a:defRPr sz="1500"/>
            </a:lvl1pPr>
            <a:lvl2pPr marL="505663" indent="0">
              <a:buNone/>
              <a:defRPr sz="1300"/>
            </a:lvl2pPr>
            <a:lvl3pPr marL="1011326" indent="0">
              <a:buNone/>
              <a:defRPr sz="1100"/>
            </a:lvl3pPr>
            <a:lvl4pPr marL="1516990" indent="0">
              <a:buNone/>
              <a:defRPr sz="1000"/>
            </a:lvl4pPr>
            <a:lvl5pPr marL="2022653" indent="0">
              <a:buNone/>
              <a:defRPr sz="1000"/>
            </a:lvl5pPr>
            <a:lvl6pPr marL="2528316" indent="0">
              <a:buNone/>
              <a:defRPr sz="1000"/>
            </a:lvl6pPr>
            <a:lvl7pPr marL="3033979" indent="0">
              <a:buNone/>
              <a:defRPr sz="1000"/>
            </a:lvl7pPr>
            <a:lvl8pPr marL="3539642" indent="0">
              <a:buNone/>
              <a:defRPr sz="1000"/>
            </a:lvl8pPr>
            <a:lvl9pPr marL="4045306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40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85207" y="434016"/>
            <a:ext cx="6933724" cy="1806311"/>
          </a:xfrm>
          <a:prstGeom prst="rect">
            <a:avLst/>
          </a:prstGeom>
        </p:spPr>
        <p:txBody>
          <a:bodyPr vert="horz" lIns="101133" tIns="50566" rIns="101133" bIns="5056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5207" y="2528836"/>
            <a:ext cx="6933724" cy="7152488"/>
          </a:xfrm>
          <a:prstGeom prst="rect">
            <a:avLst/>
          </a:prstGeom>
        </p:spPr>
        <p:txBody>
          <a:bodyPr vert="horz" lIns="101133" tIns="50566" rIns="101133" bIns="5056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85207" y="10045095"/>
            <a:ext cx="1797632" cy="577016"/>
          </a:xfrm>
          <a:prstGeom prst="rect">
            <a:avLst/>
          </a:prstGeom>
        </p:spPr>
        <p:txBody>
          <a:bodyPr vert="horz" lIns="101133" tIns="50566" rIns="101133" bIns="5056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6857-F111-49A0-B81B-E0E3CDCF3E9E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32247" y="10045095"/>
            <a:ext cx="2439644" cy="577016"/>
          </a:xfrm>
          <a:prstGeom prst="rect">
            <a:avLst/>
          </a:prstGeom>
        </p:spPr>
        <p:txBody>
          <a:bodyPr vert="horz" lIns="101133" tIns="50566" rIns="101133" bIns="5056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521299" y="10045095"/>
            <a:ext cx="1797632" cy="577016"/>
          </a:xfrm>
          <a:prstGeom prst="rect">
            <a:avLst/>
          </a:prstGeom>
        </p:spPr>
        <p:txBody>
          <a:bodyPr vert="horz" lIns="101133" tIns="50566" rIns="101133" bIns="5056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BC69-87CA-46DB-A8C1-7CF570CE0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132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247" indent="-379247" algn="l" defTabSz="1011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1703" indent="-316040" algn="l" defTabSz="1011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4158" indent="-252832" algn="l" defTabSz="1011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9821" indent="-252832" algn="l" defTabSz="1011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5484" indent="-252832" algn="l" defTabSz="101132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1148" indent="-252832" algn="l" defTabSz="1011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811" indent="-252832" algn="l" defTabSz="1011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2474" indent="-252832" algn="l" defTabSz="1011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98137" indent="-252832" algn="l" defTabSz="1011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663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326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990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653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8316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3979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9642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5306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807" y="4473549"/>
            <a:ext cx="6933724" cy="1806311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示例參考</a:t>
            </a:r>
          </a:p>
        </p:txBody>
      </p:sp>
    </p:spTree>
    <p:extLst>
      <p:ext uri="{BB962C8B-B14F-4D97-AF65-F5344CB8AC3E}">
        <p14:creationId xmlns:p14="http://schemas.microsoft.com/office/powerpoint/2010/main" val="2317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98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0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6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2" y="0"/>
            <a:ext cx="7895571" cy="10879827"/>
          </a:xfrm>
        </p:spPr>
      </p:pic>
    </p:spTree>
    <p:extLst>
      <p:ext uri="{BB962C8B-B14F-4D97-AF65-F5344CB8AC3E}">
        <p14:creationId xmlns:p14="http://schemas.microsoft.com/office/powerpoint/2010/main" val="6571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18"/>
            <a:ext cx="7815793" cy="10902497"/>
          </a:xfrm>
        </p:spPr>
      </p:pic>
    </p:spTree>
    <p:extLst>
      <p:ext uri="{BB962C8B-B14F-4D97-AF65-F5344CB8AC3E}">
        <p14:creationId xmlns:p14="http://schemas.microsoft.com/office/powerpoint/2010/main" val="23231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4139" cy="10837863"/>
          </a:xfrm>
        </p:spPr>
      </p:pic>
    </p:spTree>
    <p:extLst>
      <p:ext uri="{BB962C8B-B14F-4D97-AF65-F5344CB8AC3E}">
        <p14:creationId xmlns:p14="http://schemas.microsoft.com/office/powerpoint/2010/main" val="3660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" y="-25626"/>
            <a:ext cx="7733949" cy="108798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97269" y="475291"/>
            <a:ext cx="5905140" cy="516820"/>
          </a:xfrm>
          <a:prstGeom prst="rect">
            <a:avLst/>
          </a:prstGeom>
          <a:noFill/>
        </p:spPr>
        <p:txBody>
          <a:bodyPr wrap="square" lIns="39384" tIns="19691" rIns="39384" bIns="19691">
            <a:spAutoFit/>
          </a:bodyPr>
          <a:lstStyle/>
          <a:p>
            <a:r>
              <a:rPr lang="zh-TW" altLang="en-US" sz="31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骨科手術影像輔助精確導航技術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2220364" y="10208199"/>
            <a:ext cx="1669329" cy="564022"/>
          </a:xfrm>
          <a:prstGeom prst="rect">
            <a:avLst/>
          </a:prstGeom>
          <a:noFill/>
        </p:spPr>
        <p:txBody>
          <a:bodyPr wrap="square" lIns="101133" tIns="50566" rIns="101133" bIns="50566" rtlCol="0">
            <a:spAutoFit/>
          </a:bodyPr>
          <a:lstStyle/>
          <a:p>
            <a:pPr>
              <a:spcBef>
                <a:spcPts val="332"/>
              </a:spcBef>
            </a:pPr>
            <a:r>
              <a:rPr lang="zh-TW" altLang="en-US" sz="17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產學營運中心</a:t>
            </a:r>
            <a:endParaRPr lang="en-US" altLang="zh-TW" sz="17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32"/>
              </a:spcBef>
            </a:pPr>
            <a:r>
              <a:rPr lang="zh-TW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產學合作與技術移轉請洽</a:t>
            </a:r>
            <a:endParaRPr lang="zh-TW" altLang="en-US" sz="1000" b="1" dirty="0">
              <a:solidFill>
                <a:schemeClr val="bg1"/>
              </a:solidFill>
              <a:latin typeface="+mj-lt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82" y="76357"/>
            <a:ext cx="958181" cy="79787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0108" y="1456556"/>
            <a:ext cx="7272906" cy="1027025"/>
          </a:xfrm>
          <a:prstGeom prst="rect">
            <a:avLst/>
          </a:prstGeom>
          <a:noFill/>
        </p:spPr>
        <p:txBody>
          <a:bodyPr wrap="square" lIns="101133" tIns="50566" rIns="101133" bIns="50566" rtlCol="0">
            <a:spAutoFit/>
          </a:bodyPr>
          <a:lstStyle/>
          <a:p>
            <a:pPr>
              <a:lnSpc>
                <a:spcPts val="2433"/>
              </a:lnSpc>
            </a:pP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本骨科手術導航技術可協助骨科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神經外科醫師精準的執行骨組織定位，主要應用為脊椎手術及骨折重建，本技術已於國泰醫院、衛福部桃園醫院、兒童綜合醫院及新光醫院協助完成臨床使用驗證，近期並將申請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CE/TFDA/FDA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認證。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90315" y="5095953"/>
            <a:ext cx="3583321" cy="303056"/>
          </a:xfrm>
          <a:prstGeom prst="rect">
            <a:avLst/>
          </a:prstGeom>
          <a:noFill/>
        </p:spPr>
        <p:txBody>
          <a:bodyPr wrap="square" lIns="101133" tIns="50566" rIns="101133" bIns="50566" rtlCol="0">
            <a:spAutoFit/>
          </a:bodyPr>
          <a:lstStyle/>
          <a:p>
            <a:r>
              <a:rPr lang="zh-TW" altLang="en-US" sz="13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本導航技術操作示意圖</a:t>
            </a:r>
            <a:endParaRPr lang="en-US" altLang="zh-TW" sz="13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內容版面配置區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t="670" r="5496" b="13149"/>
          <a:stretch/>
        </p:blipFill>
        <p:spPr bwMode="auto">
          <a:xfrm>
            <a:off x="4055879" y="2584369"/>
            <a:ext cx="3175870" cy="240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8" y="2584369"/>
            <a:ext cx="3605637" cy="252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85570" y="5422669"/>
            <a:ext cx="7140025" cy="2929545"/>
          </a:xfrm>
          <a:prstGeom prst="rect">
            <a:avLst/>
          </a:prstGeom>
        </p:spPr>
        <p:txBody>
          <a:bodyPr wrap="square" lIns="101133" tIns="50566" rIns="101133" bIns="50566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手術</a:t>
            </a:r>
            <a:r>
              <a:rPr lang="zh-TW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導航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技術藉由</a:t>
            </a:r>
            <a:r>
              <a:rPr lang="zh-TW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兩張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AP/LA C-arm</a:t>
            </a:r>
            <a:r>
              <a:rPr lang="zh-TW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影像或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C-arm</a:t>
            </a:r>
            <a:r>
              <a:rPr lang="zh-TW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影像或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zh-TW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影像進行路徑規劃與器械導引定位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，可配合醫院既有的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2D/3D C-arm X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光設備及手術器械，以本團隊開發的導航軟體，整合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AR/MR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、光學追蹤器及電腦，即可協助醫師達成精確手術定位導引，</a:t>
            </a:r>
            <a:r>
              <a:rPr lang="zh-TW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其功效為</a:t>
            </a:r>
            <a:r>
              <a: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TW" altLang="zh-TW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247" indent="-379247">
              <a:lnSpc>
                <a:spcPct val="150000"/>
              </a:lnSpc>
              <a:buFont typeface="+mj-lt"/>
              <a:buAutoNum type="arabicPeriod"/>
            </a:pPr>
            <a:r>
              <a:rPr lang="zh-TW" altLang="zh-TW" sz="15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大量減低術中拍攝</a:t>
            </a:r>
            <a:r>
              <a:rPr lang="en-US" altLang="zh-TW" sz="15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zh-TW" sz="15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光影像數量</a:t>
            </a:r>
          </a:p>
          <a:p>
            <a:pPr marL="379247" indent="-379247">
              <a:lnSpc>
                <a:spcPct val="150000"/>
              </a:lnSpc>
              <a:buFont typeface="+mj-lt"/>
              <a:buAutoNum type="arabicPeriod"/>
            </a:pPr>
            <a:r>
              <a:rPr lang="zh-TW" altLang="zh-TW" sz="15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縮短微創手術與麻醉的時間</a:t>
            </a:r>
          </a:p>
          <a:p>
            <a:pPr marL="379247" indent="-379247">
              <a:lnSpc>
                <a:spcPct val="150000"/>
              </a:lnSpc>
              <a:buFont typeface="+mj-lt"/>
              <a:buAutoNum type="arabicPeriod"/>
            </a:pPr>
            <a:r>
              <a:rPr lang="zh-TW" altLang="zh-TW" sz="15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提升手術精準度與成功率</a:t>
            </a:r>
          </a:p>
          <a:p>
            <a:pPr marL="379247" indent="-379247">
              <a:lnSpc>
                <a:spcPct val="150000"/>
              </a:lnSpc>
              <a:buFont typeface="+mj-lt"/>
              <a:buAutoNum type="arabicPeriod"/>
            </a:pPr>
            <a:r>
              <a:rPr lang="zh-TW" altLang="zh-TW" sz="15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讓微創脊椎手術更容易</a:t>
            </a:r>
            <a:r>
              <a:rPr lang="en-US" altLang="zh-TW" sz="15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TW" altLang="zh-TW" sz="15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圖片 78" descr="C:\Users\user\AppData\Local\Microsoft\Windows\INetCache\Content.Word\圖片2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60" y="6887442"/>
            <a:ext cx="3636453" cy="255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文字方塊 79"/>
          <p:cNvSpPr txBox="1"/>
          <p:nvPr/>
        </p:nvSpPr>
        <p:spPr>
          <a:xfrm>
            <a:off x="4055878" y="5112949"/>
            <a:ext cx="3583321" cy="303056"/>
          </a:xfrm>
          <a:prstGeom prst="rect">
            <a:avLst/>
          </a:prstGeom>
          <a:noFill/>
        </p:spPr>
        <p:txBody>
          <a:bodyPr wrap="square" lIns="101133" tIns="50566" rIns="101133" bIns="50566" rtlCol="0">
            <a:spAutoFit/>
          </a:bodyPr>
          <a:lstStyle/>
          <a:p>
            <a:r>
              <a:rPr lang="zh-TW" altLang="en-US" sz="13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本導航技術臨床操作圖</a:t>
            </a:r>
            <a:endParaRPr lang="en-US" altLang="zh-TW" sz="13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8099" y="8634790"/>
            <a:ext cx="2925621" cy="94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664"/>
              </a:spcBef>
              <a:spcAft>
                <a:spcPct val="0"/>
              </a:spcAft>
            </a:pPr>
            <a:r>
              <a:rPr kumimoji="1" lang="zh-TW" altLang="en-US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推廣協助：</a:t>
            </a:r>
            <a:endParaRPr kumimoji="1" lang="en-US" altLang="zh-TW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64"/>
              </a:spcBef>
              <a:spcAft>
                <a:spcPct val="0"/>
              </a:spcAft>
            </a:pPr>
            <a:r>
              <a:rPr kumimoji="1" lang="zh-TW" altLang="en-US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智富生醫股份有限公司</a:t>
            </a:r>
            <a:endParaRPr kumimoji="1" lang="zh-TW" alt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ts val="664"/>
              </a:spcBef>
              <a:spcAft>
                <a:spcPct val="0"/>
              </a:spcAft>
            </a:pPr>
            <a:r>
              <a:rPr kumimoji="1" lang="en-US" altLang="zh-TW" sz="1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i-Navi</a:t>
            </a:r>
            <a:r>
              <a:rPr kumimoji="1" lang="en-US" altLang="zh-TW" sz="1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TW" altLang="en-US" sz="1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1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Biomedical Inc.</a:t>
            </a:r>
            <a:endParaRPr kumimoji="1" lang="en-US" altLang="zh-TW" sz="1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400" i="1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2" name="文字方塊 56"/>
          <p:cNvSpPr txBox="1">
            <a:spLocks noChangeArrowheads="1"/>
          </p:cNvSpPr>
          <p:nvPr/>
        </p:nvSpPr>
        <p:spPr bwMode="auto">
          <a:xfrm>
            <a:off x="4573689" y="10097396"/>
            <a:ext cx="2714426" cy="34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曾清秀教授 </a:t>
            </a:r>
            <a:r>
              <a:rPr kumimoji="1" lang="en-US" alt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(0913653788)</a:t>
            </a:r>
            <a:endParaRPr kumimoji="1" lang="en-US" altLang="zh-TW" sz="1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4523700" y="10391172"/>
            <a:ext cx="7411589" cy="463003"/>
          </a:xfrm>
          <a:prstGeom prst="rect">
            <a:avLst/>
          </a:prstGeom>
          <a:noFill/>
        </p:spPr>
        <p:txBody>
          <a:bodyPr wrap="square" lIns="101133" tIns="50566" rIns="101133" bIns="50566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1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(03)4</a:t>
            </a:r>
            <a:r>
              <a:rPr lang="zh-TW" altLang="en-US" sz="11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1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227151</a:t>
            </a:r>
            <a:r>
              <a:rPr lang="zh-TW" altLang="en-US" sz="11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</a:t>
            </a:r>
            <a:r>
              <a:rPr lang="en-US" altLang="zh-TW" sz="11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johnny@g.ncu.edu.tw</a:t>
            </a:r>
          </a:p>
          <a:p>
            <a:r>
              <a:rPr lang="zh-TW" altLang="en-US" sz="1100" b="1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en-US" altLang="zh-TW" sz="1100" b="1" dirty="0">
                <a:solidFill>
                  <a:schemeClr val="bg1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#27077</a:t>
            </a:r>
            <a:endParaRPr lang="zh-TW" altLang="en-US" sz="1100" b="1" dirty="0">
              <a:solidFill>
                <a:schemeClr val="bg1"/>
              </a:solidFill>
              <a:latin typeface="+mj-lt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889693" y="9437543"/>
            <a:ext cx="3583321" cy="303056"/>
          </a:xfrm>
          <a:prstGeom prst="rect">
            <a:avLst/>
          </a:prstGeom>
          <a:noFill/>
        </p:spPr>
        <p:txBody>
          <a:bodyPr wrap="square" lIns="101133" tIns="50566" rIns="101133" bIns="50566" rtlCol="0">
            <a:spAutoFit/>
          </a:bodyPr>
          <a:lstStyle/>
          <a:p>
            <a:r>
              <a:rPr lang="zh-TW" altLang="en-US" sz="13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本導航技術搭配</a:t>
            </a:r>
            <a:r>
              <a:rPr lang="en-US" altLang="zh-TW" sz="13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3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型臂實作圖</a:t>
            </a:r>
            <a:endParaRPr lang="en-US" altLang="zh-TW" sz="13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" y="-1"/>
            <a:ext cx="7704138" cy="10837864"/>
          </a:xfrm>
        </p:spPr>
      </p:pic>
    </p:spTree>
    <p:extLst>
      <p:ext uri="{BB962C8B-B14F-4D97-AF65-F5344CB8AC3E}">
        <p14:creationId xmlns:p14="http://schemas.microsoft.com/office/powerpoint/2010/main" val="1033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" y="149056"/>
            <a:ext cx="7756730" cy="10688807"/>
          </a:xfrm>
        </p:spPr>
      </p:pic>
      <p:sp>
        <p:nvSpPr>
          <p:cNvPr id="8" name="圓角矩形 7"/>
          <p:cNvSpPr/>
          <p:nvPr/>
        </p:nvSpPr>
        <p:spPr>
          <a:xfrm>
            <a:off x="-14963" y="0"/>
            <a:ext cx="7749864" cy="29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133" tIns="50566" rIns="101133" bIns="50566" rtlCol="0" anchor="ctr"/>
          <a:lstStyle/>
          <a:p>
            <a:pPr algn="ctr"/>
            <a:r>
              <a:rPr lang="zh-TW" altLang="en-US" sz="1300" b="1" dirty="0">
                <a:solidFill>
                  <a:srgbClr val="FFFF00"/>
                </a:solidFill>
              </a:rPr>
              <a:t>本發明榮獲</a:t>
            </a:r>
            <a:r>
              <a:rPr lang="en-US" altLang="zh-TW" sz="1300" b="1" dirty="0">
                <a:solidFill>
                  <a:srgbClr val="FFFF00"/>
                </a:solidFill>
              </a:rPr>
              <a:t>2018</a:t>
            </a:r>
            <a:r>
              <a:rPr lang="zh-TW" altLang="en-US" sz="1300" b="1" dirty="0">
                <a:solidFill>
                  <a:srgbClr val="FFFF00"/>
                </a:solidFill>
              </a:rPr>
              <a:t>台灣創新</a:t>
            </a:r>
            <a:r>
              <a:rPr lang="zh-TW" altLang="en-US" sz="1300" b="1">
                <a:solidFill>
                  <a:srgbClr val="FFFF00"/>
                </a:solidFill>
              </a:rPr>
              <a:t>技術博覽會 鉑</a:t>
            </a:r>
            <a:r>
              <a:rPr lang="zh-TW" altLang="en-US" sz="1300" b="1" dirty="0">
                <a:solidFill>
                  <a:srgbClr val="FFFF00"/>
                </a:solidFill>
              </a:rPr>
              <a:t>金獎</a:t>
            </a:r>
          </a:p>
        </p:txBody>
      </p:sp>
    </p:spTree>
    <p:extLst>
      <p:ext uri="{BB962C8B-B14F-4D97-AF65-F5344CB8AC3E}">
        <p14:creationId xmlns:p14="http://schemas.microsoft.com/office/powerpoint/2010/main" val="39225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20"/>
            <a:ext cx="7704138" cy="10622017"/>
          </a:xfrm>
        </p:spPr>
      </p:pic>
      <p:sp>
        <p:nvSpPr>
          <p:cNvPr id="8" name="圓角矩形 7"/>
          <p:cNvSpPr/>
          <p:nvPr/>
        </p:nvSpPr>
        <p:spPr>
          <a:xfrm>
            <a:off x="-14963" y="0"/>
            <a:ext cx="7719101" cy="29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133" tIns="50566" rIns="101133" bIns="50566" rtlCol="0" anchor="ctr"/>
          <a:lstStyle/>
          <a:p>
            <a:pPr algn="ctr"/>
            <a:r>
              <a:rPr lang="zh-TW" altLang="en-US" sz="1300" dirty="0">
                <a:solidFill>
                  <a:srgbClr val="FFFF00"/>
                </a:solidFill>
              </a:rPr>
              <a:t>本發明榮獲</a:t>
            </a:r>
            <a:r>
              <a:rPr lang="en-US" altLang="zh-TW" sz="1300" dirty="0">
                <a:solidFill>
                  <a:srgbClr val="FFFF00"/>
                </a:solidFill>
              </a:rPr>
              <a:t>2015</a:t>
            </a:r>
            <a:r>
              <a:rPr lang="zh-TW" altLang="en-US" sz="1300" dirty="0">
                <a:solidFill>
                  <a:srgbClr val="FFFF00"/>
                </a:solidFill>
              </a:rPr>
              <a:t>台灣創新技術博覽會鉑金獎</a:t>
            </a:r>
          </a:p>
        </p:txBody>
      </p:sp>
    </p:spTree>
    <p:extLst>
      <p:ext uri="{BB962C8B-B14F-4D97-AF65-F5344CB8AC3E}">
        <p14:creationId xmlns:p14="http://schemas.microsoft.com/office/powerpoint/2010/main" val="32502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807" y="4473549"/>
            <a:ext cx="6933724" cy="180631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底稿</a:t>
            </a:r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選用</a:t>
            </a:r>
            <a:r>
              <a:rPr lang="en-US" altLang="zh-TW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亦可自行設計</a:t>
            </a: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97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256</Words>
  <Application>Microsoft Office PowerPoint</Application>
  <PresentationFormat>自訂</PresentationFormat>
  <Paragraphs>24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示例參考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底稿選用 (亦可自行設計)</vt:lpstr>
      <vt:lpstr>PowerPoint 簡報</vt:lpstr>
      <vt:lpstr>PowerPoint 簡報</vt:lpstr>
      <vt:lpstr>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cycheng</dc:creator>
  <cp:lastModifiedBy>Windows 使用者</cp:lastModifiedBy>
  <cp:revision>27</cp:revision>
  <dcterms:created xsi:type="dcterms:W3CDTF">2018-09-19T09:36:45Z</dcterms:created>
  <dcterms:modified xsi:type="dcterms:W3CDTF">2021-01-19T03:09:08Z</dcterms:modified>
</cp:coreProperties>
</file>